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0" r:id="rId9"/>
  </p:sldIdLst>
  <p:sldSz cx="9753600" cy="7315200"/>
  <p:notesSz cx="6858000" cy="9144000"/>
  <p:embeddedFontLst>
    <p:embeddedFont>
      <p:font typeface="Artzisraelisns" pitchFamily="2" charset="-79"/>
      <p:regular r:id="rId11"/>
    </p:embeddedFont>
    <p:embeddedFont>
      <p:font typeface="TAN Ashford" pitchFamily="2" charset="0"/>
      <p:regular r:id="rId12"/>
      <p:bold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03" autoAdjust="0"/>
    <p:restoredTop sz="94689" autoAdjust="0"/>
  </p:normalViewPr>
  <p:slideViewPr>
    <p:cSldViewPr>
      <p:cViewPr varScale="1">
        <p:scale>
          <a:sx n="138" d="100"/>
          <a:sy n="138" d="100"/>
        </p:scale>
        <p:origin x="2440" y="23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svg>
</file>

<file path=ppt/media/image3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77FDEC-9371-154F-ABDF-BB553C6E0A29}" type="datetimeFigureOut">
              <a:rPr lang="en-IL" smtClean="0"/>
              <a:t>31/03/2025</a:t>
            </a:fld>
            <a:endParaRPr lang="en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12FE1E-E4AA-6C46-863C-3C9FE666D7F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8689756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C057A1E-A663-4B7F-84D4-8E8F33E71E06}" type="datetime1">
              <a:rPr lang="en-US" smtClean="0"/>
              <a:t>3/31/25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7FE6670-5C2D-4BC3-A308-5414ECAE18AD}" type="datetime1">
              <a:rPr lang="en-US" smtClean="0"/>
              <a:t>3/31/25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9BFCF46-D9F7-40A6-9459-123B995000E9}" type="datetime1">
              <a:rPr lang="en-US" smtClean="0"/>
              <a:t>3/31/25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BCC4D1C-2A90-4597-AD34-2DEA084A83E1}" type="datetime1">
              <a:rPr lang="en-US" smtClean="0"/>
              <a:t>3/31/25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763B276-64E8-41F5-8819-EC62BB270219}" type="datetime1">
              <a:rPr lang="en-US" smtClean="0"/>
              <a:t>3/31/25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55D882-FF94-4A80-8690-2F9650B72DF3}" type="datetime1">
              <a:rPr lang="en-US" smtClean="0"/>
              <a:t>3/31/25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1CAFF17-DF7D-4894-A09B-05370CF70DD8}" type="datetime1">
              <a:rPr lang="en-US" smtClean="0"/>
              <a:t>3/31/25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CBABA0A-3A52-4619-80C5-379F43E87791}" type="datetime1">
              <a:rPr lang="en-US" smtClean="0"/>
              <a:t>3/31/25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C1B2632-4989-4A25-B2C0-E25CF33E2D6B}" type="datetime1">
              <a:rPr lang="en-US" smtClean="0"/>
              <a:t>3/31/25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DA006CF-FD0C-4175-89D1-B8A052B8C47C}" type="datetime1">
              <a:rPr lang="en-US" smtClean="0"/>
              <a:t>3/31/25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3F9EF47-8612-4064-AEDB-307B31DF3A33}" type="datetime1">
              <a:rPr lang="en-US" smtClean="0"/>
              <a:t>3/31/25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3">
            <a:extLst>
              <a:ext uri="{FF2B5EF4-FFF2-40B4-BE49-F238E27FC236}">
                <a16:creationId xmlns:a16="http://schemas.microsoft.com/office/drawing/2014/main" id="{D52A884A-3F89-F63A-0691-9B77E444CEBD}"/>
              </a:ext>
            </a:extLst>
          </p:cNvPr>
          <p:cNvSpPr/>
          <p:nvPr userDrawn="1"/>
        </p:nvSpPr>
        <p:spPr>
          <a:xfrm>
            <a:off x="251460" y="191346"/>
            <a:ext cx="2672080" cy="898487"/>
          </a:xfrm>
          <a:custGeom>
            <a:avLst/>
            <a:gdLst/>
            <a:ahLst/>
            <a:cxnLst/>
            <a:rect l="l" t="t" r="r" b="b"/>
            <a:pathLst>
              <a:path w="2672080" h="898487">
                <a:moveTo>
                  <a:pt x="0" y="0"/>
                </a:moveTo>
                <a:lnTo>
                  <a:pt x="2672080" y="0"/>
                </a:lnTo>
                <a:lnTo>
                  <a:pt x="2672080" y="898487"/>
                </a:lnTo>
                <a:lnTo>
                  <a:pt x="0" y="898487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algn="l" defTabSz="914400" rtl="0" eaLnBrk="1" latinLnBrk="0" hangingPunct="1"/>
            <a:endParaRPr lang="en-US"/>
          </a:p>
        </p:txBody>
      </p:sp>
      <p:sp>
        <p:nvSpPr>
          <p:cNvPr id="8" name="TextBox 4">
            <a:extLst>
              <a:ext uri="{FF2B5EF4-FFF2-40B4-BE49-F238E27FC236}">
                <a16:creationId xmlns:a16="http://schemas.microsoft.com/office/drawing/2014/main" id="{A8A5F02D-0F22-E4A7-F85A-AAF2186E296A}"/>
              </a:ext>
            </a:extLst>
          </p:cNvPr>
          <p:cNvSpPr txBox="1"/>
          <p:nvPr userDrawn="1"/>
        </p:nvSpPr>
        <p:spPr>
          <a:xfrm>
            <a:off x="1587500" y="0"/>
            <a:ext cx="8107680" cy="14234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651"/>
              </a:lnSpc>
            </a:pPr>
            <a:r>
              <a:rPr lang="he-IL" sz="3875" spc="44" dirty="0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  <a:rtl/>
              </a:rPr>
              <a:t>פרויקט גמר - מספר 122</a:t>
            </a:r>
            <a:endParaRPr lang="en-US" sz="3875" spc="44" dirty="0">
              <a:solidFill>
                <a:srgbClr val="000000"/>
              </a:solidFill>
              <a:latin typeface="Artzisraelisns"/>
              <a:ea typeface="Artzisraelisns"/>
              <a:cs typeface="Artzisraelisns"/>
              <a:sym typeface="Artzisraelisns"/>
            </a:endParaRPr>
          </a:p>
          <a:p>
            <a:pPr algn="r">
              <a:lnSpc>
                <a:spcPts val="3153"/>
              </a:lnSpc>
            </a:pPr>
            <a:r>
              <a:rPr lang="he-IL" sz="2627" spc="30" dirty="0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  <a:rtl/>
              </a:rPr>
              <a:t>התנהגות עדר בשווקים פיננסיים</a:t>
            </a:r>
          </a:p>
          <a:p>
            <a:pPr algn="r">
              <a:lnSpc>
                <a:spcPts val="3153"/>
              </a:lnSpc>
            </a:pPr>
            <a:r>
              <a:rPr lang="en-US" sz="2627" spc="30" dirty="0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</a:rPr>
              <a:t>Herd Behavior on financial markets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23146" r="1853"/>
          <a:stretch>
            <a:fillRect/>
          </a:stretch>
        </p:blipFill>
        <p:spPr>
          <a:xfrm>
            <a:off x="0" y="0"/>
            <a:ext cx="9753600" cy="73152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219200" y="4054258"/>
            <a:ext cx="7289207" cy="25203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181"/>
              </a:lnSpc>
            </a:pPr>
            <a:r>
              <a:rPr lang="en-US" sz="7272" dirty="0">
                <a:solidFill>
                  <a:srgbClr val="FFFFFF"/>
                </a:solidFill>
                <a:latin typeface="TAN Ashford"/>
                <a:ea typeface="TAN Ashford"/>
                <a:cs typeface="TAN Ashford"/>
                <a:sym typeface="TAN Ashford"/>
              </a:rPr>
              <a:t>HERD BEHAVIOR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6FD346-0AE0-D6FE-73C4-DFB4F4A4B6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74941" y="2377541"/>
            <a:ext cx="8803718" cy="3360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rtl="1">
              <a:lnSpc>
                <a:spcPts val="4575"/>
              </a:lnSpc>
            </a:pPr>
            <a:r>
              <a:rPr lang="he-IL" sz="3813" spc="44" dirty="0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  <a:rtl/>
              </a:rPr>
              <a:t>צוות הפרויקט: 		ענבל אפשטיין, יונתן גולן</a:t>
            </a:r>
          </a:p>
          <a:p>
            <a:pPr algn="ctr" rtl="1">
              <a:lnSpc>
                <a:spcPts val="4575"/>
              </a:lnSpc>
            </a:pPr>
            <a:r>
              <a:rPr lang="he-IL" sz="3813" spc="44" dirty="0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  <a:rtl/>
              </a:rPr>
              <a:t>הנחיה אקדמית: 	ד"ר מורן קורן</a:t>
            </a:r>
          </a:p>
          <a:p>
            <a:pPr marL="439273" lvl="1" indent="-219637" algn="ctr" rtl="1">
              <a:lnSpc>
                <a:spcPts val="4095"/>
              </a:lnSpc>
            </a:pPr>
            <a:endParaRPr lang="he-IL" sz="3813" spc="44" dirty="0">
              <a:solidFill>
                <a:srgbClr val="000000"/>
              </a:solidFill>
              <a:latin typeface="Artzisraelisns"/>
              <a:ea typeface="Artzisraelisns"/>
              <a:cs typeface="Artzisraelisns"/>
              <a:sym typeface="Artzisraelisns"/>
              <a:rtl/>
            </a:endParaRPr>
          </a:p>
          <a:p>
            <a:pPr algn="ctr" rtl="1">
              <a:lnSpc>
                <a:spcPts val="4335"/>
              </a:lnSpc>
            </a:pPr>
            <a:r>
              <a:rPr lang="he-IL" sz="3613" spc="41" dirty="0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  <a:rtl/>
              </a:rPr>
              <a:t>קבוצת סמינר מס': </a:t>
            </a:r>
            <a:r>
              <a:rPr lang="en-US" sz="3613" spc="41" dirty="0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</a:rPr>
              <a:t>10</a:t>
            </a:r>
          </a:p>
          <a:p>
            <a:pPr algn="ctr" rtl="1">
              <a:lnSpc>
                <a:spcPts val="4335"/>
              </a:lnSpc>
            </a:pPr>
            <a:r>
              <a:rPr lang="he-IL" sz="3613" spc="41" dirty="0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  <a:rtl/>
              </a:rPr>
              <a:t>מנחה הסמינר: 	עומר לב</a:t>
            </a:r>
          </a:p>
          <a:p>
            <a:pPr algn="ctr" rtl="1">
              <a:lnSpc>
                <a:spcPts val="4335"/>
              </a:lnSpc>
            </a:pPr>
            <a:r>
              <a:rPr lang="he-IL" sz="3613" spc="41" dirty="0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  <a:rtl/>
              </a:rPr>
              <a:t>מפגש מס': 3</a:t>
            </a:r>
            <a:r>
              <a:rPr lang="ar-EG" sz="3613" spc="41" dirty="0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  <a:rtl/>
              </a:rPr>
              <a:t>,     </a:t>
            </a:r>
            <a:r>
              <a:rPr lang="en-US" sz="3613" spc="41" dirty="0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</a:rPr>
              <a:t>06-03-2025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2BD8D35-731A-E5DB-1289-5BE40FB39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>
            <a:off x="251460" y="191346"/>
            <a:ext cx="2672080" cy="898487"/>
          </a:xfrm>
          <a:custGeom>
            <a:avLst/>
            <a:gdLst/>
            <a:ahLst/>
            <a:cxnLst/>
            <a:rect l="l" t="t" r="r" b="b"/>
            <a:pathLst>
              <a:path w="2672080" h="898487">
                <a:moveTo>
                  <a:pt x="0" y="0"/>
                </a:moveTo>
                <a:lnTo>
                  <a:pt x="2672080" y="0"/>
                </a:lnTo>
                <a:lnTo>
                  <a:pt x="2672080" y="898487"/>
                </a:lnTo>
                <a:lnTo>
                  <a:pt x="0" y="89848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algn="l" defTabSz="914400" rtl="0" eaLnBrk="1" latinLnBrk="0" hangingPunct="1"/>
            <a:endParaRPr lang="en-US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A790B23C-74BB-84AD-D987-95D8257076AE}"/>
              </a:ext>
            </a:extLst>
          </p:cNvPr>
          <p:cNvSpPr txBox="1"/>
          <p:nvPr/>
        </p:nvSpPr>
        <p:spPr>
          <a:xfrm>
            <a:off x="282919" y="1954530"/>
            <a:ext cx="9187761" cy="36804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4095"/>
              </a:lnSpc>
            </a:pPr>
            <a:r>
              <a:rPr lang="he-IL" sz="3413" u="sng" spc="39" dirty="0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  <a:rtl/>
              </a:rPr>
              <a:t>תזכורת מפעם שעברה</a:t>
            </a:r>
          </a:p>
          <a:p>
            <a:pPr algn="r" rtl="1">
              <a:lnSpc>
                <a:spcPts val="4095"/>
              </a:lnSpc>
            </a:pPr>
            <a:endParaRPr lang="he-IL" sz="3413" spc="39" dirty="0">
              <a:solidFill>
                <a:srgbClr val="000000"/>
              </a:solidFill>
              <a:latin typeface="Artzisraelisns"/>
              <a:ea typeface="Artzisraelisns"/>
              <a:cs typeface="Artzisraelisns"/>
              <a:sym typeface="Artzisraelisns"/>
              <a:rtl/>
            </a:endParaRPr>
          </a:p>
          <a:p>
            <a:pPr marL="457200" indent="-457200" algn="r" rtl="1">
              <a:lnSpc>
                <a:spcPts val="4095"/>
              </a:lnSpc>
              <a:buFont typeface="Arial" panose="020B0604020202020204" pitchFamily="34" charset="0"/>
              <a:buChar char="•"/>
            </a:pPr>
            <a:r>
              <a:rPr lang="he-IL" sz="3413" spc="39" dirty="0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  <a:rtl/>
              </a:rPr>
              <a:t>המחקר יעסוק בהשפעת תופעת העדר בשווקי פיננסים ובפרט במניות.</a:t>
            </a:r>
          </a:p>
          <a:p>
            <a:pPr marL="457200" indent="-457200" algn="r" rtl="1">
              <a:lnSpc>
                <a:spcPts val="4095"/>
              </a:lnSpc>
              <a:buFont typeface="Arial" panose="020B0604020202020204" pitchFamily="34" charset="0"/>
              <a:buChar char="•"/>
            </a:pPr>
            <a:r>
              <a:rPr lang="he-IL" sz="3413" spc="39" dirty="0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  <a:rtl/>
              </a:rPr>
              <a:t>תופעת עדר = קבלת החלטה באופן המחקה את פעולות הסביבה</a:t>
            </a:r>
          </a:p>
          <a:p>
            <a:pPr marL="457200" indent="-457200" algn="r" rtl="1">
              <a:lnSpc>
                <a:spcPts val="4095"/>
              </a:lnSpc>
              <a:buFont typeface="Arial" panose="020B0604020202020204" pitchFamily="34" charset="0"/>
              <a:buChar char="•"/>
            </a:pPr>
            <a:endParaRPr lang="he-IL" sz="3413" spc="39" dirty="0">
              <a:solidFill>
                <a:srgbClr val="000000"/>
              </a:solidFill>
              <a:latin typeface="Artzisraelisns"/>
              <a:ea typeface="Artzisraelisns"/>
              <a:cs typeface="Artzisraelisns"/>
              <a:sym typeface="Artzisraelisns"/>
              <a:rtl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59D270F-BD8D-3231-AFAE-A9B72634D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</a:t>
            </a:fld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282919" y="1954530"/>
            <a:ext cx="9187761" cy="4206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4095"/>
              </a:lnSpc>
            </a:pPr>
            <a:r>
              <a:rPr lang="he-IL" sz="3413" u="sng" spc="39" dirty="0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  <a:rtl/>
              </a:rPr>
              <a:t>סטטוס והתקדמות</a:t>
            </a:r>
          </a:p>
          <a:p>
            <a:pPr algn="r" rtl="1">
              <a:lnSpc>
                <a:spcPts val="4095"/>
              </a:lnSpc>
            </a:pPr>
            <a:endParaRPr lang="he-IL" sz="3413" spc="39" dirty="0">
              <a:solidFill>
                <a:srgbClr val="000000"/>
              </a:solidFill>
              <a:latin typeface="Artzisraelisns"/>
              <a:ea typeface="Artzisraelisns"/>
              <a:cs typeface="Artzisraelisns"/>
              <a:sym typeface="Artzisraelisns"/>
              <a:rtl/>
            </a:endParaRPr>
          </a:p>
          <a:p>
            <a:pPr marL="457200" indent="-457200" algn="r" rtl="1">
              <a:lnSpc>
                <a:spcPts val="4095"/>
              </a:lnSpc>
              <a:buFont typeface="Arial" panose="020B0604020202020204" pitchFamily="34" charset="0"/>
              <a:buChar char="•"/>
            </a:pPr>
            <a:r>
              <a:rPr lang="he-IL" sz="3200" spc="39" dirty="0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  <a:rtl/>
              </a:rPr>
              <a:t>שאלת המחקר: האם ניתן לחזות התנהגות עדר משינוי בנתוני בסיס המנייה?</a:t>
            </a:r>
          </a:p>
          <a:p>
            <a:pPr marL="457200" indent="-457200" algn="r" rtl="1">
              <a:lnSpc>
                <a:spcPts val="4095"/>
              </a:lnSpc>
              <a:buFont typeface="Arial" panose="020B0604020202020204" pitchFamily="34" charset="0"/>
              <a:buChar char="•"/>
            </a:pPr>
            <a:r>
              <a:rPr lang="he-IL" sz="3200" spc="39" dirty="0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  <a:rtl/>
              </a:rPr>
              <a:t>קיימנו פגישת התנעה לחלק ב׳ של הפרויקט עם מורן, והחלטנו לחקור את מניית ״</a:t>
            </a:r>
            <a:r>
              <a:rPr lang="he-IL" sz="3200" spc="39" dirty="0" err="1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  <a:rtl/>
              </a:rPr>
              <a:t>טסלה</a:t>
            </a:r>
            <a:r>
              <a:rPr lang="he-IL" sz="3200" spc="39" dirty="0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  <a:rtl/>
              </a:rPr>
              <a:t>״ בהקשרי עדריות</a:t>
            </a:r>
          </a:p>
          <a:p>
            <a:pPr marL="457200" indent="-457200" algn="r" rtl="1">
              <a:lnSpc>
                <a:spcPts val="4095"/>
              </a:lnSpc>
              <a:buFont typeface="Arial" panose="020B0604020202020204" pitchFamily="34" charset="0"/>
              <a:buChar char="•"/>
            </a:pPr>
            <a:r>
              <a:rPr lang="he-IL" sz="3200" spc="39" dirty="0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  <a:rtl/>
              </a:rPr>
              <a:t>נחקור את המנייה בשתי תקופות, בתקופת הבחירה הראשונה של </a:t>
            </a:r>
            <a:r>
              <a:rPr lang="he-IL" sz="3200" spc="39" dirty="0" err="1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  <a:rtl/>
              </a:rPr>
              <a:t>טראמפ</a:t>
            </a:r>
            <a:r>
              <a:rPr lang="he-IL" sz="3200" spc="39" dirty="0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  <a:rtl/>
              </a:rPr>
              <a:t> לנשיאות ובתקופה השנייה בה נבחר.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A50251B-77F7-FB7D-011D-1B10A3620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</a:t>
            </a:fld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0CF6D1-BF7B-6FB9-2214-257FDCE908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93F7166-EFF4-6FC5-9B38-C47AC165C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7F1598-A1E9-02B9-C8DA-A31770540284}"/>
              </a:ext>
            </a:extLst>
          </p:cNvPr>
          <p:cNvSpPr txBox="1"/>
          <p:nvPr/>
        </p:nvSpPr>
        <p:spPr>
          <a:xfrm>
            <a:off x="282919" y="1954530"/>
            <a:ext cx="9187761" cy="4206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4095"/>
              </a:lnSpc>
            </a:pPr>
            <a:r>
              <a:rPr lang="he-IL" sz="3413" u="sng" spc="39" dirty="0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  <a:rtl/>
              </a:rPr>
              <a:t>סטטוס והתקדמות</a:t>
            </a:r>
          </a:p>
          <a:p>
            <a:pPr algn="r" rtl="1">
              <a:lnSpc>
                <a:spcPts val="4095"/>
              </a:lnSpc>
            </a:pPr>
            <a:endParaRPr lang="he-IL" sz="3413" spc="39" dirty="0">
              <a:solidFill>
                <a:srgbClr val="000000"/>
              </a:solidFill>
              <a:latin typeface="Artzisraelisns"/>
              <a:ea typeface="Artzisraelisns"/>
              <a:cs typeface="Artzisraelisns"/>
              <a:sym typeface="Artzisraelisns"/>
              <a:rtl/>
            </a:endParaRPr>
          </a:p>
          <a:p>
            <a:pPr marL="457200" indent="-457200" algn="r" rtl="1">
              <a:lnSpc>
                <a:spcPts val="4095"/>
              </a:lnSpc>
              <a:buFont typeface="Arial" panose="020B0604020202020204" pitchFamily="34" charset="0"/>
              <a:buChar char="•"/>
            </a:pPr>
            <a:r>
              <a:rPr lang="he-IL" sz="3200" spc="39" dirty="0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  <a:rtl/>
              </a:rPr>
              <a:t>הסיבה ששתי התקופות האלו נבחרו הן בגלל הסברה שלנו, כי התקיימה עדריות עקב המעורבות של אילון </a:t>
            </a:r>
            <a:r>
              <a:rPr lang="he-IL" sz="3200" spc="39" dirty="0" err="1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  <a:rtl/>
              </a:rPr>
              <a:t>מאסק</a:t>
            </a:r>
            <a:r>
              <a:rPr lang="he-IL" sz="3200" spc="39" dirty="0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  <a:rtl/>
              </a:rPr>
              <a:t> בממשל בתקופה השנייה, וההשוואה לתקופה הראשונה נותנת נקודת קונטרסט טובה – כלומר נרצה לעשות בדיקת </a:t>
            </a:r>
            <a:r>
              <a:rPr lang="en-US" sz="3200" spc="39" dirty="0" err="1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  <a:rtl/>
              </a:rPr>
              <a:t>DiD</a:t>
            </a:r>
            <a:r>
              <a:rPr lang="he-IL" sz="3200" spc="39" dirty="0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  <a:rtl/>
              </a:rPr>
              <a:t> (</a:t>
            </a:r>
            <a:r>
              <a:rPr lang="en-US" sz="3200" spc="39" dirty="0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  <a:rtl/>
              </a:rPr>
              <a:t>Difference-in-Differences</a:t>
            </a:r>
            <a:r>
              <a:rPr lang="he-IL" sz="3200" spc="39" dirty="0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  <a:rtl/>
              </a:rPr>
              <a:t>).</a:t>
            </a:r>
          </a:p>
          <a:p>
            <a:pPr marL="457200" indent="-457200" algn="r" rtl="1">
              <a:lnSpc>
                <a:spcPts val="4095"/>
              </a:lnSpc>
              <a:buFont typeface="Arial" panose="020B0604020202020204" pitchFamily="34" charset="0"/>
              <a:buChar char="•"/>
            </a:pPr>
            <a:endParaRPr lang="he-IL" sz="3200" spc="39" dirty="0">
              <a:solidFill>
                <a:srgbClr val="000000"/>
              </a:solidFill>
              <a:latin typeface="Artzisraelisns"/>
              <a:ea typeface="Artzisraelisns"/>
              <a:cs typeface="Artzisraelisns"/>
              <a:sym typeface="Artzisraelisns"/>
              <a:rtl/>
            </a:endParaRPr>
          </a:p>
        </p:txBody>
      </p:sp>
    </p:spTree>
    <p:extLst>
      <p:ext uri="{BB962C8B-B14F-4D97-AF65-F5344CB8AC3E}">
        <p14:creationId xmlns:p14="http://schemas.microsoft.com/office/powerpoint/2010/main" val="38878627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771455-A8D1-7AB2-69F7-730427A9BD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>
            <a:extLst>
              <a:ext uri="{FF2B5EF4-FFF2-40B4-BE49-F238E27FC236}">
                <a16:creationId xmlns:a16="http://schemas.microsoft.com/office/drawing/2014/main" id="{BB1BD03A-76DD-E111-E774-B2675830CD83}"/>
              </a:ext>
            </a:extLst>
          </p:cNvPr>
          <p:cNvSpPr txBox="1"/>
          <p:nvPr/>
        </p:nvSpPr>
        <p:spPr>
          <a:xfrm>
            <a:off x="152400" y="2112220"/>
            <a:ext cx="9187761" cy="31547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4095"/>
              </a:lnSpc>
            </a:pPr>
            <a:r>
              <a:rPr lang="he-IL" sz="3200" u="sng" spc="39" dirty="0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  <a:rtl/>
              </a:rPr>
              <a:t>המידע שנרצה להשתמש בו</a:t>
            </a:r>
          </a:p>
          <a:p>
            <a:pPr marL="457200" indent="-457200" algn="r" rtl="1">
              <a:lnSpc>
                <a:spcPts val="4095"/>
              </a:lnSpc>
              <a:buFont typeface="Arial" panose="020B0604020202020204" pitchFamily="34" charset="0"/>
              <a:buChar char="•"/>
            </a:pPr>
            <a:r>
              <a:rPr lang="he-IL" sz="3200" spc="39" dirty="0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  <a:rtl/>
              </a:rPr>
              <a:t>מידע טקסטואלי מ-</a:t>
            </a:r>
            <a:r>
              <a:rPr lang="en-US" sz="3200" spc="39" dirty="0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  <a:rtl/>
              </a:rPr>
              <a:t>reddit</a:t>
            </a:r>
            <a:r>
              <a:rPr lang="he-IL" sz="3200" spc="39" dirty="0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  <a:rtl/>
              </a:rPr>
              <a:t> בטווח התקופות שציינו, הכולל מילים </a:t>
            </a:r>
            <a:r>
              <a:rPr lang="he-IL" sz="3200" spc="39" dirty="0" err="1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  <a:rtl/>
              </a:rPr>
              <a:t>אינדיקטיביות</a:t>
            </a:r>
            <a:r>
              <a:rPr lang="he-IL" sz="3200" spc="39" dirty="0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  <a:rtl/>
              </a:rPr>
              <a:t> וניתוחם באמצעות </a:t>
            </a:r>
            <a:r>
              <a:rPr lang="en-US" sz="3200" spc="39" dirty="0" err="1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  <a:rtl/>
              </a:rPr>
              <a:t>llm</a:t>
            </a:r>
            <a:r>
              <a:rPr lang="he-IL" sz="3200" spc="39" dirty="0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  <a:rtl/>
              </a:rPr>
              <a:t> שיכול לסווג את ״נימת״ הטקסט (חיובי / שלילי)</a:t>
            </a:r>
          </a:p>
          <a:p>
            <a:pPr marL="457200" indent="-457200" algn="r" rtl="1">
              <a:lnSpc>
                <a:spcPts val="4095"/>
              </a:lnSpc>
              <a:buFont typeface="Arial" panose="020B0604020202020204" pitchFamily="34" charset="0"/>
              <a:buChar char="•"/>
            </a:pPr>
            <a:r>
              <a:rPr lang="he-IL" sz="3200" spc="39" dirty="0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  <a:rtl/>
              </a:rPr>
              <a:t>הנתונים הבסיסיים (מחיר, תשואה, </a:t>
            </a:r>
            <a:r>
              <a:rPr lang="en-US" sz="3200" spc="39" dirty="0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  <a:rtl/>
              </a:rPr>
              <a:t>P/E</a:t>
            </a:r>
            <a:r>
              <a:rPr lang="he-IL" sz="3200" spc="39" dirty="0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  <a:rtl/>
              </a:rPr>
              <a:t>, ערך </a:t>
            </a:r>
            <a:r>
              <a:rPr lang="he-IL" sz="3200" spc="39" dirty="0" err="1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  <a:rtl/>
              </a:rPr>
              <a:t>הבטא</a:t>
            </a:r>
            <a:r>
              <a:rPr lang="he-IL" sz="3200" spc="39" dirty="0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  <a:rtl/>
              </a:rPr>
              <a:t>, ...) של מניית </a:t>
            </a:r>
            <a:r>
              <a:rPr lang="he-IL" sz="3200" spc="39" dirty="0" err="1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  <a:rtl/>
              </a:rPr>
              <a:t>טסלה</a:t>
            </a:r>
            <a:r>
              <a:rPr lang="he-IL" sz="3200" spc="39" dirty="0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  <a:rtl/>
              </a:rPr>
              <a:t> בשתי התקופות.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D4716B5-B371-30D4-2FCF-5666859B5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12893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4731CE-8F8B-D260-9D1C-470AD1BE17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>
            <a:extLst>
              <a:ext uri="{FF2B5EF4-FFF2-40B4-BE49-F238E27FC236}">
                <a16:creationId xmlns:a16="http://schemas.microsoft.com/office/drawing/2014/main" id="{C2AED7C9-3C48-AD90-1E85-420A62D7FC87}"/>
              </a:ext>
            </a:extLst>
          </p:cNvPr>
          <p:cNvSpPr txBox="1"/>
          <p:nvPr/>
        </p:nvSpPr>
        <p:spPr>
          <a:xfrm>
            <a:off x="0" y="2133600"/>
            <a:ext cx="9187761" cy="4206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4095"/>
              </a:lnSpc>
            </a:pPr>
            <a:r>
              <a:rPr lang="he-IL" sz="3200" u="sng" spc="39" dirty="0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  <a:rtl/>
              </a:rPr>
              <a:t>מה אנחנו רוצים להשיג?</a:t>
            </a:r>
          </a:p>
          <a:p>
            <a:pPr marL="457200" indent="-457200" algn="r" rtl="1">
              <a:lnSpc>
                <a:spcPts val="4095"/>
              </a:lnSpc>
              <a:buFont typeface="Arial" panose="020B0604020202020204" pitchFamily="34" charset="0"/>
              <a:buChar char="•"/>
            </a:pPr>
            <a:r>
              <a:rPr lang="he-IL" sz="3200" spc="39" dirty="0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  <a:rtl/>
              </a:rPr>
              <a:t>נרצה להראות שהתקופה השנייה של בחירת </a:t>
            </a:r>
            <a:r>
              <a:rPr lang="he-IL" sz="3200" spc="39" dirty="0" err="1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  <a:rtl/>
              </a:rPr>
              <a:t>טראמפ</a:t>
            </a:r>
            <a:r>
              <a:rPr lang="he-IL" sz="3200" spc="39" dirty="0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  <a:rtl/>
              </a:rPr>
              <a:t> השפיעה, תוך התייחסות למדדים שמציגים עדריות כמו </a:t>
            </a:r>
            <a:r>
              <a:rPr lang="en-US" sz="3200" spc="39" dirty="0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  <a:rtl/>
              </a:rPr>
              <a:t>CSAD</a:t>
            </a:r>
            <a:r>
              <a:rPr lang="he-IL" sz="3200" spc="39" dirty="0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  <a:rtl/>
              </a:rPr>
              <a:t>, על מניית ״</a:t>
            </a:r>
            <a:r>
              <a:rPr lang="he-IL" sz="3200" spc="39" dirty="0" err="1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  <a:rtl/>
              </a:rPr>
              <a:t>טסלה</a:t>
            </a:r>
            <a:r>
              <a:rPr lang="he-IL" sz="3200" spc="39" dirty="0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  <a:rtl/>
              </a:rPr>
              <a:t>״ – בהשוואה לתקופה הראשונה.</a:t>
            </a:r>
          </a:p>
          <a:p>
            <a:pPr marL="457200" indent="-457200" algn="r" rtl="1">
              <a:lnSpc>
                <a:spcPts val="4095"/>
              </a:lnSpc>
              <a:buFont typeface="Arial" panose="020B0604020202020204" pitchFamily="34" charset="0"/>
              <a:buChar char="•"/>
            </a:pPr>
            <a:r>
              <a:rPr lang="he-IL" sz="3200" spc="39" dirty="0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  <a:rtl/>
              </a:rPr>
              <a:t>נרצה לראות אם נוכל ליצור מודל כלשהו, בו בהינתן מספר נקודות נוכל להגיד שברמת ביטחון </a:t>
            </a:r>
            <a:r>
              <a:rPr lang="en-US" sz="3200" spc="39" dirty="0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  <a:rtl/>
              </a:rPr>
              <a:t>X</a:t>
            </a:r>
            <a:r>
              <a:rPr lang="he-IL" sz="3200" spc="39" dirty="0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  <a:rtl/>
              </a:rPr>
              <a:t> המנייה </a:t>
            </a:r>
            <a:r>
              <a:rPr lang="en-US" sz="3200" spc="39" dirty="0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  <a:rtl/>
              </a:rPr>
              <a:t>Y</a:t>
            </a:r>
            <a:r>
              <a:rPr lang="he-IL" sz="3200" spc="39" dirty="0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  <a:rtl/>
              </a:rPr>
              <a:t> מושפעת מעדריות, וזאת בהתבסס על המחקר שעשינו על מניית ״</a:t>
            </a:r>
            <a:r>
              <a:rPr lang="he-IL" sz="3200" spc="39" dirty="0" err="1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  <a:rtl/>
              </a:rPr>
              <a:t>טסלה</a:t>
            </a:r>
            <a:r>
              <a:rPr lang="he-IL" sz="3200" spc="39" dirty="0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  <a:rtl/>
              </a:rPr>
              <a:t>״.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2E6BF6A-8945-74AE-E633-67F1826B2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1893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3">
            <a:extLst>
              <a:ext uri="{FF2B5EF4-FFF2-40B4-BE49-F238E27FC236}">
                <a16:creationId xmlns:a16="http://schemas.microsoft.com/office/drawing/2014/main" id="{13B66670-A59B-9DA0-B144-B58B085BBECF}"/>
              </a:ext>
            </a:extLst>
          </p:cNvPr>
          <p:cNvSpPr txBox="1"/>
          <p:nvPr/>
        </p:nvSpPr>
        <p:spPr>
          <a:xfrm>
            <a:off x="282919" y="1798111"/>
            <a:ext cx="9187761" cy="36804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4095"/>
              </a:lnSpc>
            </a:pPr>
            <a:r>
              <a:rPr lang="he-IL" sz="3413" u="sng" spc="39" dirty="0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  <a:rtl/>
              </a:rPr>
              <a:t>צעדי המשך</a:t>
            </a:r>
          </a:p>
          <a:p>
            <a:pPr algn="r" rtl="1">
              <a:lnSpc>
                <a:spcPts val="4095"/>
              </a:lnSpc>
            </a:pPr>
            <a:endParaRPr lang="he-IL" sz="3413" spc="39" dirty="0">
              <a:solidFill>
                <a:srgbClr val="000000"/>
              </a:solidFill>
              <a:latin typeface="Artzisraelisns"/>
              <a:ea typeface="Artzisraelisns"/>
              <a:cs typeface="Artzisraelisns"/>
              <a:sym typeface="Artzisraelisns"/>
              <a:rtl/>
            </a:endParaRPr>
          </a:p>
          <a:p>
            <a:pPr marL="457200" indent="-457200" algn="r" rtl="1">
              <a:lnSpc>
                <a:spcPts val="4095"/>
              </a:lnSpc>
              <a:buFont typeface="Arial" panose="020B0604020202020204" pitchFamily="34" charset="0"/>
              <a:buChar char="•"/>
            </a:pPr>
            <a:r>
              <a:rPr lang="en-US" sz="3413" spc="39" dirty="0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  <a:rtl/>
              </a:rPr>
              <a:t>Scraping</a:t>
            </a:r>
            <a:r>
              <a:rPr lang="he-IL" sz="3413" spc="39" dirty="0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  <a:rtl/>
              </a:rPr>
              <a:t> למידע הדרוש ועיבוד מקדים שלו</a:t>
            </a:r>
          </a:p>
          <a:p>
            <a:pPr marL="457200" indent="-457200" algn="r" rtl="1">
              <a:lnSpc>
                <a:spcPts val="4095"/>
              </a:lnSpc>
              <a:buFont typeface="Arial" panose="020B0604020202020204" pitchFamily="34" charset="0"/>
              <a:buChar char="•"/>
            </a:pPr>
            <a:r>
              <a:rPr lang="he-IL" sz="3413" spc="39" dirty="0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  <a:rtl/>
              </a:rPr>
              <a:t>הצגת המדדים המעידים על עדריות על </a:t>
            </a:r>
            <a:r>
              <a:rPr lang="he-IL" sz="3413" spc="39" dirty="0" err="1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  <a:rtl/>
              </a:rPr>
              <a:t>הדאטא</a:t>
            </a:r>
            <a:r>
              <a:rPr lang="he-IL" sz="3413" spc="39" dirty="0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  <a:rtl/>
              </a:rPr>
              <a:t> שהבאנו.</a:t>
            </a:r>
          </a:p>
          <a:p>
            <a:pPr marL="457200" indent="-457200" algn="r" rtl="1">
              <a:lnSpc>
                <a:spcPts val="4095"/>
              </a:lnSpc>
              <a:buFont typeface="Arial" panose="020B0604020202020204" pitchFamily="34" charset="0"/>
              <a:buChar char="•"/>
            </a:pPr>
            <a:r>
              <a:rPr lang="he-IL" sz="3413" spc="39" dirty="0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  <a:rtl/>
              </a:rPr>
              <a:t>ניתוח הנתונים והסקת מסקנות</a:t>
            </a:r>
          </a:p>
          <a:p>
            <a:pPr marL="457200" indent="-457200" algn="r" rtl="1">
              <a:lnSpc>
                <a:spcPts val="4095"/>
              </a:lnSpc>
              <a:buFont typeface="Arial" panose="020B0604020202020204" pitchFamily="34" charset="0"/>
              <a:buChar char="•"/>
            </a:pPr>
            <a:r>
              <a:rPr lang="he-IL" sz="3413" spc="39" dirty="0">
                <a:solidFill>
                  <a:srgbClr val="000000"/>
                </a:solidFill>
                <a:latin typeface="Artzisraelisns"/>
                <a:ea typeface="Artzisraelisns"/>
                <a:cs typeface="Artzisraelisns"/>
                <a:sym typeface="Artzisraelisns"/>
                <a:rtl/>
              </a:rPr>
              <a:t>בניית מודל (?)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AA64F8B-B6F8-B5EE-9F9C-7E0E7D003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8</a:t>
            </a:fld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1285</TotalTime>
  <Words>298</Words>
  <Application>Microsoft Macintosh PowerPoint</Application>
  <PresentationFormat>Custom</PresentationFormat>
  <Paragraphs>39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Artzisraelisns</vt:lpstr>
      <vt:lpstr>TAN Ashford</vt:lpstr>
      <vt:lpstr>Aptos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סמינר 1.pptx</dc:title>
  <dc:creator>Gil</dc:creator>
  <cp:lastModifiedBy>Yonatan Golan</cp:lastModifiedBy>
  <cp:revision>24</cp:revision>
  <dcterms:created xsi:type="dcterms:W3CDTF">2006-08-16T00:00:00Z</dcterms:created>
  <dcterms:modified xsi:type="dcterms:W3CDTF">2025-03-31T07:04:47Z</dcterms:modified>
  <dc:identifier>DAGXZceFECc</dc:identifier>
</cp:coreProperties>
</file>

<file path=docProps/thumbnail.jpeg>
</file>